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CC514-7645-BC28-9661-2888E62F8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47859D-6676-BC22-CFA3-A555ED5FD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64248-F4F9-5548-0724-EDE74864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6/11/2023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C8A74-7D84-928D-68FC-B458A73D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F7FB6-9C4E-3610-6DCE-EC396DC0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98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0FC15-CCA1-6207-1AA2-AA2E92AD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3B033-7BC0-834B-4036-26EFCD5E0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5CEE9-CDD4-7414-0659-8BE1ED0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6/11/2023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F82286-A596-92C9-C4E5-F5019B61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73850-2738-7053-7ED7-D7E4D833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383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C1B99E-2222-ABCC-0108-F673F2ECF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9632D8-C0A4-B481-F1E4-D92493E07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22A2E8-CB32-D276-8566-7208F4B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6/11/2023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B55246-3F53-C3BE-68E7-9EFF79DF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BA6E0-D8F6-F66D-C7CA-AAF9536C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89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B3026-FEC3-01F7-7632-F76435D3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C586A-1DDF-36B9-4166-6A706804C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D8641D-356B-EB11-1B27-AE7DBB02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6/11/2023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41E3B-06D8-C48D-3662-7D39402E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D8C61-72AB-7013-1328-B8F58F5D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85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710A6-4BB6-4078-B39E-B1D3E94C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6C3C1-4D78-CE47-ECA7-12266CB65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2441B-DDB4-9714-B260-9785FB3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6/11/2023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09A49-8B0E-5099-F43D-C87576E5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6196A-1E06-2F54-17BF-FADD945C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809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0F371-1A76-E6D7-1E1D-0BD60395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A5E95-D116-BEB0-7A92-025B8329D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47832-B5D8-3FE8-696A-BDFB1DB23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E041E1-B84B-8D0B-7C11-46B9E8FA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6/11/2023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5F3FA-BE71-3A6F-068B-B7CF9C70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D5334F-EBFD-26CE-8399-B8DCCE1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9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F78BA-5632-36EA-A976-6E7FFD45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B48C2A-9560-9E15-5D0C-F8E814920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FEC13-2BDE-93E5-9ED7-FB12105E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A6E5CE-C2D5-69F5-69AE-418FF3CFA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6BE11-CE23-8DAD-491D-F419E74FE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15A27A-2428-A82D-6B53-55FE5BF8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6/11/2023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3E156F-8518-8CC8-E758-A114C579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BFBF1B-B300-EF95-FF55-483FBE92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555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37425-9307-DF46-FE41-E2E32870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5724DD-6F30-AEF0-AC28-37806964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6/11/2023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25AFF8-80F9-4C87-570D-299E50AF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2683F-7F0A-5B47-A87E-4BC820BB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54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78F9DF-F59F-778B-F503-34B302BC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6/11/2023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CD8674-1C8C-039C-3E13-B6BC6A65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5C5161-61D2-EAED-3320-D7234C95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698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F34B7-CDDD-E590-1172-B03260FD2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66729-7F65-2B79-13B7-1FDD7CD89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8E064E-397B-46C3-DA24-3956AEAE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5D5E45-BD7D-A158-6143-696CFA5E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6/11/2023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A0764-D758-48A5-0A23-01C188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B1B9D-5482-30F3-4858-828B67A2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342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298F4-F6E4-C700-2233-66A12873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3553A4-77DC-89DF-A7B3-5CDA6A8CA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C3082-045F-05C5-3905-43A67570D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AF4ABE-1758-081E-2920-5A4D00A3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6/11/2023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F55D8-500E-A2C7-DB24-68B8F791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616411-1979-7FE6-4955-5FFC2EC0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0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77D8B9-BAE5-DCEB-7900-49FBB0ED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5527E7-AD39-A225-4045-2849B612F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50191-2285-9402-3A2C-2366C1F7E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92F1-720D-40EA-87F6-12F268946C49}" type="datetimeFigureOut">
              <a:rPr lang="es-SV" smtClean="0"/>
              <a:t>6/11/2023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D19B8C-3505-A460-49A2-31F905FE3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5317-7BAB-359A-0A08-466E48171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85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0950C5C2-3E8B-45B8-D8E1-7B716F3D1333}"/>
              </a:ext>
            </a:extLst>
          </p:cNvPr>
          <p:cNvSpPr txBox="1"/>
          <p:nvPr/>
        </p:nvSpPr>
        <p:spPr>
          <a:xfrm>
            <a:off x="307649" y="600779"/>
            <a:ext cx="2435551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Velocidad instantánea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4F12E9AF-1785-C198-12AB-BA3A5496E10D}"/>
                  </a:ext>
                </a:extLst>
              </p:cNvPr>
              <p:cNvSpPr txBox="1"/>
              <p:nvPr/>
            </p:nvSpPr>
            <p:spPr>
              <a:xfrm>
                <a:off x="307649" y="939167"/>
                <a:ext cx="3187582" cy="6426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Vamos a recordar que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</m:acc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num>
                      <m:den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4F12E9AF-1785-C198-12AB-BA3A5496E1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649" y="939167"/>
                <a:ext cx="3187582" cy="642676"/>
              </a:xfrm>
              <a:prstGeom prst="rect">
                <a:avLst/>
              </a:prstGeom>
              <a:blipFill>
                <a:blip r:embed="rId3"/>
                <a:stretch>
                  <a:fillRect l="-1530" b="-5714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Imagen 16">
            <a:extLst>
              <a:ext uri="{FF2B5EF4-FFF2-40B4-BE49-F238E27FC236}">
                <a16:creationId xmlns:a16="http://schemas.microsoft.com/office/drawing/2014/main" id="{97D1E24F-63D9-036B-B5B2-4B760F05A6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987" y="1666429"/>
            <a:ext cx="4267200" cy="2667000"/>
          </a:xfrm>
          <a:prstGeom prst="rect">
            <a:avLst/>
          </a:prstGeom>
        </p:spPr>
      </p:pic>
      <p:sp>
        <p:nvSpPr>
          <p:cNvPr id="20" name="CuadroTexto 19">
            <a:extLst>
              <a:ext uri="{FF2B5EF4-FFF2-40B4-BE49-F238E27FC236}">
                <a16:creationId xmlns:a16="http://schemas.microsoft.com/office/drawing/2014/main" id="{37A70368-70BC-D643-7A68-AE17E2D0F6F9}"/>
              </a:ext>
            </a:extLst>
          </p:cNvPr>
          <p:cNvSpPr txBox="1"/>
          <p:nvPr/>
        </p:nvSpPr>
        <p:spPr>
          <a:xfrm>
            <a:off x="4973652" y="1450058"/>
            <a:ext cx="6152972" cy="1295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Esa ecuación coincide con la fórmula de pendiente de una recta. Significa que la velocidad promedio también es la pendiente de la recta secante que corta a los dos puntos.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8ABBCDED-5805-0514-6186-E678164F62EC}"/>
              </a:ext>
            </a:extLst>
          </p:cNvPr>
          <p:cNvSpPr txBox="1"/>
          <p:nvPr/>
        </p:nvSpPr>
        <p:spPr>
          <a:xfrm>
            <a:off x="4973652" y="2745926"/>
            <a:ext cx="6152972" cy="25423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 embargo, si lo que queremos es la velocidad en un instante, debemos acercar lo más que se pueda el punto 2 con el punto 1. De esa manera cuando casi coincidan (en el límite cuando el intervalo de tiempo se aproxime a cero), habremos encontrado la velocidad en ese instante. Justamente esa es la definición de derivada: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27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20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" y="-12714"/>
            <a:ext cx="12187719" cy="68580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A3CDBFB4-E064-BBCA-6877-894F2A6941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378" y="610178"/>
            <a:ext cx="2933478" cy="243238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C07B3D67-1C65-2597-246B-CFBC1C5E3A48}"/>
                  </a:ext>
                </a:extLst>
              </p:cNvPr>
              <p:cNvSpPr txBox="1"/>
              <p:nvPr/>
            </p:nvSpPr>
            <p:spPr>
              <a:xfrm>
                <a:off x="3315768" y="754829"/>
                <a:ext cx="2059536" cy="6182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s-SV" i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s-SV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s-SV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s-SV" i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s-SV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s-SV" i="0">
                                  <a:latin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  <m:r>
                            <a:rPr lang="es-SV" i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s-SV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num>
                            <m:den>
                              <m:r>
                                <a:rPr lang="es-SV" i="1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C07B3D67-1C65-2597-246B-CFBC1C5E3A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5768" y="754829"/>
                <a:ext cx="2059536" cy="6182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uadroTexto 13">
            <a:extLst>
              <a:ext uri="{FF2B5EF4-FFF2-40B4-BE49-F238E27FC236}">
                <a16:creationId xmlns:a16="http://schemas.microsoft.com/office/drawing/2014/main" id="{6D2A81CE-6DE5-BE87-E16A-25CD761A87B5}"/>
              </a:ext>
            </a:extLst>
          </p:cNvPr>
          <p:cNvSpPr txBox="1"/>
          <p:nvPr/>
        </p:nvSpPr>
        <p:spPr>
          <a:xfrm>
            <a:off x="3315768" y="1398974"/>
            <a:ext cx="4760008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Entonces la velocidad en un instante cualquiera:  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7B983910-22EF-FE0D-838C-C58C0DA4DE84}"/>
                  </a:ext>
                </a:extLst>
              </p:cNvPr>
              <p:cNvSpPr txBox="1"/>
              <p:nvPr/>
            </p:nvSpPr>
            <p:spPr>
              <a:xfrm>
                <a:off x="8152688" y="1322189"/>
                <a:ext cx="1008403" cy="6184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b="1" i="1" smtClean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s-SV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SV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b="1" i="1">
                              <a:latin typeface="Cambria Math" panose="02040503050406030204" pitchFamily="18" charset="0"/>
                            </a:rPr>
                            <m:t>𝒅𝒙</m:t>
                          </m:r>
                        </m:num>
                        <m:den>
                          <m:r>
                            <a:rPr lang="es-SV" b="1" i="1">
                              <a:latin typeface="Cambria Math" panose="02040503050406030204" pitchFamily="18" charset="0"/>
                            </a:rPr>
                            <m:t>𝒅𝒕</m:t>
                          </m:r>
                        </m:den>
                      </m:f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7B983910-22EF-FE0D-838C-C58C0DA4DE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2688" y="1322189"/>
                <a:ext cx="1008403" cy="61843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uadroTexto 21">
            <a:extLst>
              <a:ext uri="{FF2B5EF4-FFF2-40B4-BE49-F238E27FC236}">
                <a16:creationId xmlns:a16="http://schemas.microsoft.com/office/drawing/2014/main" id="{FE1CF2C4-B5F8-1AFB-821C-4840E985E334}"/>
              </a:ext>
            </a:extLst>
          </p:cNvPr>
          <p:cNvSpPr txBox="1"/>
          <p:nvPr/>
        </p:nvSpPr>
        <p:spPr>
          <a:xfrm>
            <a:off x="239282" y="3102907"/>
            <a:ext cx="2478281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Aceleración Promedio: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6C291206-9DA2-780A-B448-E5607032E195}"/>
              </a:ext>
            </a:extLst>
          </p:cNvPr>
          <p:cNvSpPr txBox="1"/>
          <p:nvPr/>
        </p:nvSpPr>
        <p:spPr>
          <a:xfrm>
            <a:off x="239282" y="3429000"/>
            <a:ext cx="11713436" cy="1295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Así como concluimos que la velocidad promedio es el desplazamiento o variación de la posición entre el intervalo de tiempo transcurrido, diremos que la aceleración promedio, representa la variación de la velocidad entre el intervalo de tiempo utilizado.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14E9695F-1B36-AAD8-235A-8569A20CC9C2}"/>
                  </a:ext>
                </a:extLst>
              </p:cNvPr>
              <p:cNvSpPr txBox="1"/>
              <p:nvPr/>
            </p:nvSpPr>
            <p:spPr>
              <a:xfrm>
                <a:off x="1512605" y="4224570"/>
                <a:ext cx="1247686" cy="6127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SV" b="1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SV" b="1" i="1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  <m:r>
                        <a:rPr lang="es-SV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SV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b="0" i="0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s-SV" b="1" i="1">
                              <a:latin typeface="Cambria Math" panose="02040503050406030204" pitchFamily="18" charset="0"/>
                            </a:rPr>
                            <m:t>𝒗</m:t>
                          </m:r>
                        </m:num>
                        <m:den>
                          <m:r>
                            <a:rPr lang="es-SV" b="0" i="0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s-SV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den>
                      </m:f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14E9695F-1B36-AAD8-235A-8569A20CC9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605" y="4224570"/>
                <a:ext cx="1247686" cy="6127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A2484BFF-AB9B-4760-8622-45D0D52E5359}"/>
                  </a:ext>
                </a:extLst>
              </p:cNvPr>
              <p:cNvSpPr txBox="1"/>
              <p:nvPr/>
            </p:nvSpPr>
            <p:spPr>
              <a:xfrm>
                <a:off x="3287635" y="4237241"/>
                <a:ext cx="6152972" cy="4641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Donde </a:t>
                </a:r>
                <a14:m>
                  <m:oMath xmlns:m="http://schemas.openxmlformats.org/officeDocument/2006/math"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SV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 velocidad final menos la velocidad inicial</a:t>
                </a:r>
                <a:endParaRPr lang="es-SV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A2484BFF-AB9B-4760-8622-45D0D52E53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7635" y="4237241"/>
                <a:ext cx="6152972" cy="464166"/>
              </a:xfrm>
              <a:prstGeom prst="rect">
                <a:avLst/>
              </a:prstGeom>
              <a:blipFill>
                <a:blip r:embed="rId7"/>
                <a:stretch>
                  <a:fillRect l="-792" b="-21053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CuadroTexto 34">
            <a:extLst>
              <a:ext uri="{FF2B5EF4-FFF2-40B4-BE49-F238E27FC236}">
                <a16:creationId xmlns:a16="http://schemas.microsoft.com/office/drawing/2014/main" id="{0DDB49EC-635A-B7FC-A471-B6178CDA0CED}"/>
              </a:ext>
            </a:extLst>
          </p:cNvPr>
          <p:cNvSpPr txBox="1"/>
          <p:nvPr/>
        </p:nvSpPr>
        <p:spPr>
          <a:xfrm>
            <a:off x="217200" y="4696634"/>
            <a:ext cx="2543091" cy="46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Aceleración instantánea.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C5C6A871-88BD-B3A6-DA08-0C9461ED1EE4}"/>
              </a:ext>
            </a:extLst>
          </p:cNvPr>
          <p:cNvSpPr txBox="1"/>
          <p:nvPr/>
        </p:nvSpPr>
        <p:spPr>
          <a:xfrm>
            <a:off x="217200" y="5085789"/>
            <a:ext cx="11713435" cy="880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Haciendo el mismo análisis para calcular la velocidad instantánea, podemos asegurar que la aceleración instantánea, también es la derivada de la velocidad con respecto al tiempo.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92282827-7363-6343-820D-531071569FE6}"/>
                  </a:ext>
                </a:extLst>
              </p:cNvPr>
              <p:cNvSpPr txBox="1"/>
              <p:nvPr/>
            </p:nvSpPr>
            <p:spPr>
              <a:xfrm>
                <a:off x="305378" y="5992502"/>
                <a:ext cx="1914258" cy="6481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s-SV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SV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SV" b="1" i="1">
                              <a:latin typeface="Cambria Math" panose="02040503050406030204" pitchFamily="18" charset="0"/>
                            </a:rPr>
                            <m:t>𝒅𝒗</m:t>
                          </m:r>
                        </m:num>
                        <m:den>
                          <m:r>
                            <a:rPr lang="es-SV" b="1" i="1">
                              <a:latin typeface="Cambria Math" panose="02040503050406030204" pitchFamily="18" charset="0"/>
                            </a:rPr>
                            <m:t>𝒅𝒕</m:t>
                          </m:r>
                        </m:den>
                      </m:f>
                      <m:r>
                        <a:rPr lang="es-SV" b="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SV" b="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SV" b="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SV" b="1" i="1"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e>
                            <m:sup>
                              <m:r>
                                <a:rPr lang="es-SV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SV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sSup>
                            <m:sSupPr>
                              <m:ctrlPr>
                                <a:rPr lang="es-SV" b="1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SV" b="1" i="1">
                                  <a:latin typeface="Cambria Math" panose="02040503050406030204" pitchFamily="18" charset="0"/>
                                </a:rPr>
                                <m:t>𝒅𝒕</m:t>
                              </m:r>
                            </m:e>
                            <m:sup>
                              <m:r>
                                <a:rPr lang="es-SV" b="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92282827-7363-6343-820D-531071569F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378" y="5992502"/>
                <a:ext cx="1914258" cy="64812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0851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8" grpId="0"/>
      <p:bldP spid="22" grpId="0"/>
      <p:bldP spid="26" grpId="0"/>
      <p:bldP spid="30" grpId="0"/>
      <p:bldP spid="33" grpId="0"/>
      <p:bldP spid="35" grpId="0"/>
      <p:bldP spid="37" grpId="0"/>
      <p:bldP spid="39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218</Words>
  <Application>Microsoft Office PowerPoint</Application>
  <PresentationFormat>Panorámica</PresentationFormat>
  <Paragraphs>14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5</cp:revision>
  <dcterms:created xsi:type="dcterms:W3CDTF">2023-10-27T00:51:22Z</dcterms:created>
  <dcterms:modified xsi:type="dcterms:W3CDTF">2023-11-06T23:36:37Z</dcterms:modified>
</cp:coreProperties>
</file>